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73" r:id="rId3"/>
    <p:sldId id="257" r:id="rId4"/>
    <p:sldId id="260" r:id="rId5"/>
    <p:sldId id="271" r:id="rId6"/>
    <p:sldId id="274" r:id="rId7"/>
    <p:sldId id="266" r:id="rId8"/>
    <p:sldId id="269" r:id="rId9"/>
    <p:sldId id="272" r:id="rId10"/>
    <p:sldId id="265" r:id="rId11"/>
  </p:sldIdLst>
  <p:sldSz cx="9906000" cy="6858000" type="A4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2298" y="88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F9910-39DB-4487-BAC9-25E77394C909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954B0-64C0-40D2-A0B6-896E3F50330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F8AF1-9029-4694-8307-9FA4E2B6070E}" type="datetimeFigureOut">
              <a:rPr lang="ru-RU"/>
              <a:pPr>
                <a:defRPr/>
              </a:pPr>
              <a:t>15.07.2021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7337C2-CAD8-4D77-8C4B-49807ED246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1698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C3F26-AB15-4575-A4B8-86CFEA20E940}" type="datetimeFigureOut">
              <a:rPr lang="ru-RU"/>
              <a:pPr>
                <a:defRPr/>
              </a:pPr>
              <a:t>15.07.2021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3FA31-324F-405E-AAC9-259380285F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7875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12420-CFA1-4853-A116-4C67398BBAED}" type="datetimeFigureOut">
              <a:rPr lang="ru-RU"/>
              <a:pPr>
                <a:defRPr/>
              </a:pPr>
              <a:t>15.07.2021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4A067-9C78-43E0-BCE5-AD687DE4DE2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F65D4-9EAF-472B-96A2-9C8385204B9C}" type="datetimeFigureOut">
              <a:rPr lang="ru-RU"/>
              <a:pPr>
                <a:defRPr/>
              </a:pPr>
              <a:t>15.07.2021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7B6611-B389-456A-A04F-83B91DA4A0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2448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C1835-94E1-4772-B105-6FE6E27042B4}" type="datetimeFigureOut">
              <a:rPr lang="ru-RU"/>
              <a:pPr>
                <a:defRPr/>
              </a:pPr>
              <a:t>15.07.2021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3AA63-EE01-4529-BE96-1D753BEE2C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9837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616DE-9F05-44DC-BBE2-2F4A2B5059E9}" type="datetimeFigureOut">
              <a:rPr lang="ru-RU"/>
              <a:pPr>
                <a:defRPr/>
              </a:pPr>
              <a:t>15.07.2021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606DF-AFDA-4272-8ABF-4A6F00E885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9573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5CD54-53D6-44D8-8B94-765ACCB7B509}" type="datetimeFigureOut">
              <a:rPr lang="ru-RU"/>
              <a:pPr>
                <a:defRPr/>
              </a:pPr>
              <a:t>15.07.2021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CC55C-39A8-4940-B027-8E89E7F927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8187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9E0D3-0419-4A47-AE68-5EE0EA161F5C}" type="datetimeFigureOut">
              <a:rPr lang="ru-RU"/>
              <a:pPr>
                <a:defRPr/>
              </a:pPr>
              <a:t>15.07.2021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017F74-E4F3-4117-8A6D-717F79AABE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3663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D0ED1-5D0D-4042-B1AF-BAC7FE569DF7}" type="datetimeFigureOut">
              <a:rPr lang="ru-RU"/>
              <a:pPr>
                <a:defRPr/>
              </a:pPr>
              <a:t>15.07.2021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B38ADE-9C55-4231-BA84-8AFC6A8A98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1899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44C9B-0C21-49E8-B431-0554D9E37D00}" type="datetimeFigureOut">
              <a:rPr lang="ru-RU"/>
              <a:pPr>
                <a:defRPr/>
              </a:pPr>
              <a:t>15.07.2021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D456C-64A4-48E1-A944-9683AEACE7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0711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CECE8-8E78-40F9-9432-2A2D85A977EF}" type="datetimeFigureOut">
              <a:rPr lang="ru-RU"/>
              <a:pPr>
                <a:defRPr/>
              </a:pPr>
              <a:t>15.07.2021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8597EE-C36F-4D83-AC3C-8109EA7DE7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8153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7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1038" y="365125"/>
            <a:ext cx="854392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D7BBEF-DBCE-4CCA-A19B-F87114DCECC2}" type="datetimeFigureOut">
              <a:rPr lang="ru-RU"/>
              <a:pPr>
                <a:defRPr/>
              </a:pPr>
              <a:t>15.07.2021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F1EB94E-D9BC-4CD0-9697-8CE0F7F1CA4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5.jpe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.jpeg"/><Relationship Id="rId7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jpe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07771" y="114300"/>
            <a:ext cx="5500915" cy="1776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600" b="1" i="1" kern="50" dirty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kern="5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Конкурс лучших </a:t>
            </a:r>
            <a:r>
              <a:rPr lang="ru-RU" sz="1600" b="1" i="1" kern="50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муниципальных </a:t>
            </a:r>
            <a:r>
              <a:rPr lang="ru-RU" sz="1600" b="1" i="1" kern="5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практик и </a:t>
            </a:r>
            <a:r>
              <a:rPr lang="ru-RU" sz="1600" b="1" i="1" kern="50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инициатив </a:t>
            </a:r>
            <a:r>
              <a:rPr lang="ru-RU" sz="1600" b="1" i="1" kern="5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социально-экономического развития</a:t>
            </a:r>
          </a:p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kern="5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в </a:t>
            </a:r>
            <a:r>
              <a:rPr lang="ru-RU" sz="1600" b="1" i="1" kern="50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муниципальных образованиях </a:t>
            </a:r>
            <a:r>
              <a:rPr lang="ru-RU" sz="1600" b="1" i="1" kern="5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на </a:t>
            </a:r>
            <a:r>
              <a:rPr lang="ru-RU" sz="1600" b="1" i="1" kern="50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территориях присутствия </a:t>
            </a:r>
            <a:r>
              <a:rPr lang="ru-RU" sz="1600" b="1" i="1" kern="50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Госкорпорации</a:t>
            </a:r>
            <a:r>
              <a:rPr lang="ru-RU" sz="1600" b="1" i="1" kern="50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«</a:t>
            </a:r>
            <a:r>
              <a:rPr lang="ru-RU" sz="1600" b="1" i="1" kern="50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Росатом</a:t>
            </a:r>
            <a:r>
              <a:rPr lang="ru-RU" sz="1600" b="1" i="1" kern="50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»                                                                                             в 2021 году </a:t>
            </a:r>
          </a:p>
        </p:txBody>
      </p:sp>
      <p:pic>
        <p:nvPicPr>
          <p:cNvPr id="2052" name="Picture 4" descr="http://bibliotekatrg.ru/wp-content/uploads/2016/08/gerb_trg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t="12000" r="22865" b="7556"/>
          <a:stretch>
            <a:fillRect/>
          </a:stretch>
        </p:blipFill>
        <p:spPr bwMode="auto">
          <a:xfrm>
            <a:off x="154014" y="114300"/>
            <a:ext cx="16827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0084" y="2877886"/>
            <a:ext cx="89988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«Библиотека – старшему поколению: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программа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 оказанию помощи представителям старшего поколения в открытии новых путей самореализации в современном обществе, формировании позитивного отношения к жизни»</a:t>
            </a:r>
            <a:endParaRPr lang="ru-RU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63" y="211911"/>
            <a:ext cx="2475037" cy="15246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36664" y="80441"/>
            <a:ext cx="65429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Кузина Елена Валерьевна, заведующий отделом Муниципального бюджетного учреждения культуры «Центральная городская библиотека»,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лидер практики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«Библиотека – старшему поколению: программа по оказанию помощи представителям старшего поколения в открытии новых путей самореализации в современном обществе, формировании позитивного отношения к жизни»; куратор любительского объединения «Медовая сказка». Организатор праздников, информационно-массовых мероприятий для горожан серебряного возраста. Работает в библиотеке с 1989 года. Общий стаж работы - 32 года, стаж работы в отрасли - 32 года.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2098" y="4135264"/>
            <a:ext cx="750755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Кузнецова Наталья Николаевна, заведующий отделом Муниципального бюджетного учреждения культуры «Центральная городская библиотека», соавтор целевой программы «Библиотека – старшему поколению: программа по оказанию помощи представителям старшего поколения в открытии новых путей самореализации в современном обществе, формировании позитивного отношения к жизни». Работает в библиотеке с 2004 года. Общий стаж работы - 32 года, стаж работы в отрасли - 15 лет. Организатор информационно-массовых мероприятий для жителей города старшего возраста.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36664" y="2003242"/>
            <a:ext cx="85169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Награды: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Почетная грамота «Муниципального учреждения «Управление культуры» (2005);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Почетная грамота главы администрации (2011);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Знак отличия в труде «Ветеран атомной энергетики и промышленности» (2012);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Почетная грамота Министерства культуры Челябинской области (2013);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Почетная грамота главы города II степени (2014);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Благодарность генерального директора Государственной корпорации «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Росатом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» (2015);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Премия главы города I степени (2016);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Грант ФГУП ПСЗ (2017).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2098" y="5626538"/>
            <a:ext cx="809817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Награды: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«Муниципального учреждения «Управление культуры» (2006); 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Почетная грамота Министерства культуры Челябинской области (2014);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Премия главы города II степени (2015);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Благодарность Генерального директора Государственной корпорации «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Росатом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» (2016).</a:t>
            </a:r>
            <a:endParaRPr lang="ru-RU" sz="1400" dirty="0"/>
          </a:p>
        </p:txBody>
      </p:sp>
      <p:pic>
        <p:nvPicPr>
          <p:cNvPr id="13" name="Picture 4" descr="http://bibliotekatrg.ru/wp-content/uploads/2016/08/gerb_trg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t="12000" r="22865" b="7556"/>
          <a:stretch>
            <a:fillRect/>
          </a:stretch>
        </p:blipFill>
        <p:spPr bwMode="auto">
          <a:xfrm>
            <a:off x="46038" y="61992"/>
            <a:ext cx="11906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1" y="1688975"/>
            <a:ext cx="1115878" cy="7603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8" t="14814" b="-39"/>
          <a:stretch/>
        </p:blipFill>
        <p:spPr>
          <a:xfrm>
            <a:off x="7817032" y="158044"/>
            <a:ext cx="2026434" cy="351407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17093" r="29707" b="15935"/>
          <a:stretch/>
        </p:blipFill>
        <p:spPr>
          <a:xfrm>
            <a:off x="7817032" y="4034567"/>
            <a:ext cx="2026434" cy="2788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bibliotekatrg.ru/wp-content/uploads/2016/08/gerb_trg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t="12000" r="22865" b="7556"/>
          <a:stretch>
            <a:fillRect/>
          </a:stretch>
        </p:blipFill>
        <p:spPr bwMode="auto">
          <a:xfrm>
            <a:off x="46038" y="61992"/>
            <a:ext cx="11906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52511" y="261825"/>
            <a:ext cx="784942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реализации практики: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область, Трехгорный городской округ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17638" y="1209352"/>
            <a:ext cx="82843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Город Трехгорный расположен в западной части Челябинской области в зоне предгорий Урала в двухстах километрах от областного центра - г. Челябинска.  Является закрытым административно-территориальным образованием (ЗАТО). По численности населения Трехгорный относится к малым городам России. Город Трехгорный входит в Ассоциацию закрытых административно-территориальных образований системы «РОСАТОМ».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Он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обладает мощной производственной базой, развитой системой образования, здравоохранения, сетью социальных и культурных учреждений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http://admintrg.ru/uploads/posts/2016-03/1459399832_photo-trehgornogo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3" t="16321" r="31591" b="31967"/>
          <a:stretch/>
        </p:blipFill>
        <p:spPr bwMode="auto">
          <a:xfrm>
            <a:off x="6674362" y="3385755"/>
            <a:ext cx="3030077" cy="333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1" y="1688975"/>
            <a:ext cx="1115878" cy="7603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4463" y="3778237"/>
            <a:ext cx="63793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Общая численности жителей на 2018 год составляет 32,5 тысячи человек.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По информации Росстата, в 2018 году в Российской Федерации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из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146,7 млн. человек каждый четвертый (37,9 млн. человек) находился в возрасте старше трудоспособного, что составляло 25,4 % ко всему населению страны. Такая же примерно ситуация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и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в Трехгорном городском округе: население старше трудоспособного возраста составляет около 21,4 % от всех жителей города.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Таким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образом, количество жителей, на которых направлена практика, составляет  чуть более 1/5 населения города.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55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39685" y="247023"/>
            <a:ext cx="8123237" cy="24622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457200" algn="just"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публичных библиотеках страны обслуживанию таких категорий читателей,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как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пожилые и престарелые люди, инвалиды, всегда отводится значительное место. </a:t>
            </a:r>
          </a:p>
          <a:p>
            <a:pPr indent="457200" algn="just"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ЦГБ Трехгорного «Библиотека – старшему поколению…» предполагает проведение различных лекций, бесед, мастер-классов, тренингов, мероприятий досугового характера.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тех, кто не может самостоятельно посещать библиотеку, организуется обслуживание на дому.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600"/>
              </a:spcAft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дает возможность пожилым гражданам бесплатно получать определенный уровень знаний, умений и навыков, обретать уверенность в своих силах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быстрее адаптироваться к непростым условиям жизни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://bibliotekatrg.ru/wp-content/uploads/2016/08/gerb_trg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t="12000" r="22865" b="7556"/>
          <a:stretch>
            <a:fillRect/>
          </a:stretch>
        </p:blipFill>
        <p:spPr bwMode="auto">
          <a:xfrm>
            <a:off x="46038" y="61992"/>
            <a:ext cx="11906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1" y="1688975"/>
            <a:ext cx="1115878" cy="7603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4"/>
          <a:stretch/>
        </p:blipFill>
        <p:spPr>
          <a:xfrm>
            <a:off x="177415" y="2938344"/>
            <a:ext cx="3999600" cy="22871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3"/>
          <a:stretch/>
        </p:blipFill>
        <p:spPr>
          <a:xfrm>
            <a:off x="3053717" y="4081926"/>
            <a:ext cx="3806771" cy="23933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8"/>
          <a:stretch/>
        </p:blipFill>
        <p:spPr>
          <a:xfrm>
            <a:off x="5737189" y="2885244"/>
            <a:ext cx="3925733" cy="24131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7415" y="5300728"/>
            <a:ext cx="2781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Торжественное открытие Рябинового сквера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39685" y="6495108"/>
            <a:ext cx="70015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Торжественный вечер «Поклонимся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великим тем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годам».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Вручение юбилейных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медалей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55105" y="5337089"/>
            <a:ext cx="27816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«Вопросы ЖКХ». Встреча                    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помощником прокурора Трехгорного городского округа Л.А.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Епифановой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9687" y="187203"/>
            <a:ext cx="839499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ЦЕЛЬ: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содействие социальной адаптации пожилых людей и людей с ограниченными возможностями, расширение их социокультурных контактов. </a:t>
            </a:r>
          </a:p>
          <a:p>
            <a:pPr indent="450215" algn="just">
              <a:spcAft>
                <a:spcPts val="0"/>
              </a:spcAft>
            </a:pP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ЗАДАЧИ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создание условий для обеспечения гражданам старшего поколения доступа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к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информационным ресурсам; 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развитие услуг по формированию у старшего поколения функциональной грамотности (компьютерной, правовой, финансовой, языковой); 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организация досуга граждан старшего поколения с учетом их интересов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и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потребностей; привлечение их к участию в культурно-массовых мероприятиях, проводимых библиотекой;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расширение круга общения пожилых людей, развитие позитивных социальных контактов; поддержка творческой активности граждан; 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создание в библиотеке комфортных условий для организации досуга данной категории пользователей;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приоритетное обслуживание ветеранов и инвалидов, предоставление им необходимых документов, книг и периодических изданий. </a:t>
            </a:r>
          </a:p>
        </p:txBody>
      </p:sp>
      <p:pic>
        <p:nvPicPr>
          <p:cNvPr id="10" name="Picture 4" descr="http://bibliotekatrg.ru/wp-content/uploads/2016/08/gerb_trg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t="12000" r="22865" b="7556"/>
          <a:stretch>
            <a:fillRect/>
          </a:stretch>
        </p:blipFill>
        <p:spPr bwMode="auto">
          <a:xfrm>
            <a:off x="46038" y="61992"/>
            <a:ext cx="11906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1" y="1688975"/>
            <a:ext cx="1115878" cy="7603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2" b="19864"/>
          <a:stretch/>
        </p:blipFill>
        <p:spPr>
          <a:xfrm>
            <a:off x="342900" y="4711518"/>
            <a:ext cx="9258300" cy="18988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6117" y="6550223"/>
            <a:ext cx="96137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Литературная встреча у есенинской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берёзки «Я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сердцем никогда не лгу… К 125-летию со дня рождения Сергея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Есенина»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bibliotekatrg.ru/wp-content/uploads/2016/08/gerb_trg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t="12000" r="22865" b="7556"/>
          <a:stretch>
            <a:fillRect/>
          </a:stretch>
        </p:blipFill>
        <p:spPr bwMode="auto">
          <a:xfrm>
            <a:off x="46038" y="61992"/>
            <a:ext cx="11906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1" y="1688975"/>
            <a:ext cx="1115878" cy="7603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35021" y="-14065"/>
            <a:ext cx="3620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внедрения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56531" y="554721"/>
            <a:ext cx="408752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Библиотечно-информационное обслуживание на дому и в Доме ветеранов (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книгоношество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и громкие чтения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</a:p>
          <a:p>
            <a:pPr indent="457200" algn="just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Обучение основам компьютерной грамотности граждан пожилого возраста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в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Школе компьютерной грамотности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для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взрослых «ВКУРСЕ.RU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».</a:t>
            </a:r>
          </a:p>
          <a:p>
            <a:pPr indent="457200" algn="just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Активное участие ветеранов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в 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областном проекте «Знать законы – знать свои права» по бесплатной юридической помощи населению Челябинской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области.</a:t>
            </a:r>
            <a:endParaRPr lang="ru-RU" sz="16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924" y="497411"/>
            <a:ext cx="3999600" cy="29997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3" b="9379"/>
          <a:stretch/>
        </p:blipFill>
        <p:spPr>
          <a:xfrm>
            <a:off x="5072744" y="3886199"/>
            <a:ext cx="4690780" cy="28488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6" b="6646"/>
          <a:stretch/>
        </p:blipFill>
        <p:spPr>
          <a:xfrm>
            <a:off x="292099" y="3870371"/>
            <a:ext cx="4660901" cy="284157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bibliotekatrg.ru/wp-content/uploads/2016/08/gerb_trg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t="12000" r="22865" b="7556"/>
          <a:stretch>
            <a:fillRect/>
          </a:stretch>
        </p:blipFill>
        <p:spPr bwMode="auto">
          <a:xfrm>
            <a:off x="46038" y="61992"/>
            <a:ext cx="11906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1" y="1688975"/>
            <a:ext cx="1115878" cy="7603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62100" y="403431"/>
            <a:ext cx="38190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«Телемост с автором»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в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рамках международного библиотечного проекта #</a:t>
            </a:r>
            <a:r>
              <a:rPr lang="ru-RU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БиблиоМост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ежегодной всемирной просветительской акции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«Тотальный диктант» и Международной просветительской акции «Географический Диктант»</a:t>
            </a:r>
          </a:p>
          <a:p>
            <a:pPr indent="457200"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141" y="3500736"/>
            <a:ext cx="4235126" cy="31763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91" y="3500736"/>
            <a:ext cx="4762190" cy="3176344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5617715" y="325814"/>
            <a:ext cx="3998552" cy="2998914"/>
            <a:chOff x="641350" y="-30083"/>
            <a:chExt cx="9144000" cy="6858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350" y="-30083"/>
              <a:ext cx="9144000" cy="685800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59" t="15556" r="23324" b="49166"/>
            <a:stretch/>
          </p:blipFill>
          <p:spPr>
            <a:xfrm>
              <a:off x="793750" y="4216479"/>
              <a:ext cx="2552701" cy="2419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7309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bibliotekatrg.ru/wp-content/uploads/2016/08/gerb_trg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t="12000" r="22865" b="7556"/>
          <a:stretch>
            <a:fillRect/>
          </a:stretch>
        </p:blipFill>
        <p:spPr bwMode="auto">
          <a:xfrm>
            <a:off x="46038" y="61992"/>
            <a:ext cx="11906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1" y="1688975"/>
            <a:ext cx="1115878" cy="76038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37" y="4397827"/>
            <a:ext cx="3107433" cy="233057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41"/>
          <a:stretch/>
        </p:blipFill>
        <p:spPr>
          <a:xfrm>
            <a:off x="6774249" y="4397828"/>
            <a:ext cx="3011887" cy="233057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6" y="718024"/>
            <a:ext cx="3603050" cy="270228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5" y="4396102"/>
            <a:ext cx="3109733" cy="23323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41" y="718024"/>
            <a:ext cx="4054930" cy="2703286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3602323" y="3806147"/>
            <a:ext cx="2878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«Всемирный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вязания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публике»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774888" y="3806147"/>
            <a:ext cx="3011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забег «Бегущая книга»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99525" y="3754709"/>
            <a:ext cx="3109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Праздничная программа «Новогодний переполох»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556688" y="336147"/>
            <a:ext cx="2855846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«Самовар мой, самовар»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2013811" y="351094"/>
            <a:ext cx="4953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Этнографический вечер «Покровские посиделки»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bibliotekatrg.ru/wp-content/uploads/2016/08/gerb_trg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t="12000" r="22865" b="7556"/>
          <a:stretch>
            <a:fillRect/>
          </a:stretch>
        </p:blipFill>
        <p:spPr bwMode="auto">
          <a:xfrm>
            <a:off x="46038" y="61992"/>
            <a:ext cx="11906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1" y="1688975"/>
            <a:ext cx="1115878" cy="7603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02760" y="154982"/>
            <a:ext cx="2973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Наглядные формы работы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26" y="1278091"/>
            <a:ext cx="3578338" cy="26837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26" y="4260790"/>
            <a:ext cx="3591016" cy="23940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3" b="1772"/>
          <a:stretch/>
        </p:blipFill>
        <p:spPr>
          <a:xfrm>
            <a:off x="142802" y="2730500"/>
            <a:ext cx="3359958" cy="40187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66" y="3839014"/>
            <a:ext cx="3357678" cy="25182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66" y="979146"/>
            <a:ext cx="3357678" cy="251825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bibliotekatrg.ru/wp-content/uploads/2016/08/gerb_trg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t="12000" r="22865" b="7556"/>
          <a:stretch>
            <a:fillRect/>
          </a:stretch>
        </p:blipFill>
        <p:spPr bwMode="auto">
          <a:xfrm>
            <a:off x="46038" y="61992"/>
            <a:ext cx="11906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1" y="1688975"/>
            <a:ext cx="1115878" cy="76038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73780" y="61992"/>
            <a:ext cx="1558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online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5658" t="7205" r="25954" b="5627"/>
          <a:stretch/>
        </p:blipFill>
        <p:spPr>
          <a:xfrm>
            <a:off x="3361175" y="4433992"/>
            <a:ext cx="3183649" cy="22826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5309" t="7444" r="26143" b="5675"/>
          <a:stretch/>
        </p:blipFill>
        <p:spPr>
          <a:xfrm>
            <a:off x="6613242" y="4433992"/>
            <a:ext cx="3191158" cy="2275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5121" t="7970" r="26169" b="4001"/>
          <a:stretch/>
        </p:blipFill>
        <p:spPr>
          <a:xfrm>
            <a:off x="83411" y="4433992"/>
            <a:ext cx="3198666" cy="23051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34514" t="25432" r="37083" b="17778"/>
          <a:stretch/>
        </p:blipFill>
        <p:spPr>
          <a:xfrm>
            <a:off x="4281265" y="787479"/>
            <a:ext cx="2777821" cy="3124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34514" t="28271" r="37014" b="27531"/>
          <a:stretch/>
        </p:blipFill>
        <p:spPr>
          <a:xfrm>
            <a:off x="1262229" y="1047829"/>
            <a:ext cx="2981662" cy="2603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34514" t="12839" r="37014" b="8765"/>
          <a:stretch/>
        </p:blipFill>
        <p:spPr>
          <a:xfrm>
            <a:off x="7122027" y="61992"/>
            <a:ext cx="2682373" cy="415440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1079</TotalTime>
  <Words>889</Words>
  <Application>Microsoft Office PowerPoint</Application>
  <PresentationFormat>Лист A4 (210x297 мм)</PresentationFormat>
  <Paragraphs>55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Arial Unicode MS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</dc:creator>
  <cp:lastModifiedBy>Алена</cp:lastModifiedBy>
  <cp:revision>74</cp:revision>
  <dcterms:created xsi:type="dcterms:W3CDTF">2018-06-08T10:53:54Z</dcterms:created>
  <dcterms:modified xsi:type="dcterms:W3CDTF">2021-07-15T08:55:05Z</dcterms:modified>
</cp:coreProperties>
</file>